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78385-36F4-4594-9C70-2B6C88932974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7824C-BFE4-4D9D-B08D-7194DC4473C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316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78385-36F4-4594-9C70-2B6C88932974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7824C-BFE4-4D9D-B08D-7194DC447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558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78385-36F4-4594-9C70-2B6C88932974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7824C-BFE4-4D9D-B08D-7194DC447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342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78385-36F4-4594-9C70-2B6C88932974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7824C-BFE4-4D9D-B08D-7194DC447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940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78385-36F4-4594-9C70-2B6C88932974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7824C-BFE4-4D9D-B08D-7194DC4473C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956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78385-36F4-4594-9C70-2B6C88932974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7824C-BFE4-4D9D-B08D-7194DC447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462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78385-36F4-4594-9C70-2B6C88932974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7824C-BFE4-4D9D-B08D-7194DC447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540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78385-36F4-4594-9C70-2B6C88932974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7824C-BFE4-4D9D-B08D-7194DC447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180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78385-36F4-4594-9C70-2B6C88932974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7824C-BFE4-4D9D-B08D-7194DC447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159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F278385-36F4-4594-9C70-2B6C88932974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DA7824C-BFE4-4D9D-B08D-7194DC447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56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78385-36F4-4594-9C70-2B6C88932974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7824C-BFE4-4D9D-B08D-7194DC447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96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F278385-36F4-4594-9C70-2B6C88932974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DA7824C-BFE4-4D9D-B08D-7194DC4473C3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00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C0A7E-8560-1FF8-0D43-B381E96987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Pandas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358D62-D75F-2AC4-AFDE-CD3E3042C6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Are you using it efficiently?</a:t>
            </a:r>
          </a:p>
        </p:txBody>
      </p:sp>
      <p:pic>
        <p:nvPicPr>
          <p:cNvPr id="1026" name="Picture 2" descr="giant panda | Facts, Habitat, Population, &amp; Diet | Britannica">
            <a:extLst>
              <a:ext uri="{FF2B5EF4-FFF2-40B4-BE49-F238E27FC236}">
                <a16:creationId xmlns:a16="http://schemas.microsoft.com/office/drawing/2014/main" id="{39E15548-E04B-9B42-5A47-9B23ED85E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574" y="4455620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675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18FB0-660C-B982-A592-CF2A7313D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1.1.2. .apply(axis=1)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BADD9-E952-BDB2-367F-02D7D48AA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Built-in functions: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Noice</a:t>
            </a:r>
            <a:r>
              <a:rPr lang="en-US" dirty="0"/>
              <a:t>! But why?</a:t>
            </a:r>
          </a:p>
          <a:p>
            <a:r>
              <a:rPr lang="en-US" dirty="0"/>
              <a:t>Highly optimized </a:t>
            </a:r>
            <a:r>
              <a:rPr lang="en-US" dirty="0" err="1"/>
              <a:t>Cython</a:t>
            </a:r>
            <a:r>
              <a:rPr lang="en-US" dirty="0"/>
              <a:t> code</a:t>
            </a:r>
          </a:p>
          <a:p>
            <a:r>
              <a:rPr lang="en-US" dirty="0"/>
              <a:t>We can also enhance our custom function's performance by implementing it in </a:t>
            </a:r>
            <a:r>
              <a:rPr lang="en-US" dirty="0" err="1"/>
              <a:t>Cython</a:t>
            </a:r>
            <a:r>
              <a:rPr lang="en-US" dirty="0"/>
              <a:t> or using </a:t>
            </a:r>
            <a:r>
              <a:rPr lang="en-US" dirty="0" err="1"/>
              <a:t>numba.jit</a:t>
            </a:r>
            <a:r>
              <a:rPr lang="en-US" dirty="0"/>
              <a:t>, but it is out of our scope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C6F97F-5193-3164-72F9-D00BAD6BC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528" y="2249298"/>
            <a:ext cx="5753903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75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C4364-7265-E7FE-CA03-B02102F5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1.1.3 Converting </a:t>
            </a:r>
            <a:r>
              <a:rPr lang="en-US" dirty="0" err="1"/>
              <a:t>df</a:t>
            </a:r>
            <a:r>
              <a:rPr lang="en-US" dirty="0"/>
              <a:t> to row-major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36BB3-DBAC-7BC0-0C58-69384EF90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Numpy</a:t>
            </a:r>
            <a:r>
              <a:rPr lang="en-US" dirty="0"/>
              <a:t> accessing is much faster: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E7AE59-EA92-1713-0742-990003EFD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100" y="1737360"/>
            <a:ext cx="5668166" cy="17623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39D078-007B-AC0B-2AFA-654BA8E93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197" y="3624842"/>
            <a:ext cx="4397941" cy="265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59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1593D-A56B-82C1-740F-F75FE778B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1.1.4. Vectorizing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0ADDE-8B8F-BBB4-2754-1BA9FD6A8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the best choice! (when possible)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054840-A807-FFA4-843E-23C6F9AB7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028" y="2714254"/>
            <a:ext cx="5934903" cy="11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24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A5085-A553-850A-31E8-03CD82C7D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1.2. Ordering Slicing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C9A17-8FC5-AC05-C6AC-B828026BE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fastest?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128E22-B3B0-7E22-086A-48ECF930D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879" b="50000"/>
          <a:stretch/>
        </p:blipFill>
        <p:spPr>
          <a:xfrm>
            <a:off x="346420" y="2627140"/>
            <a:ext cx="4038012" cy="10574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E3B778-FBCB-515A-071F-6D47AF5B77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2" t="50000"/>
          <a:stretch/>
        </p:blipFill>
        <p:spPr>
          <a:xfrm>
            <a:off x="4788872" y="2627140"/>
            <a:ext cx="7056708" cy="105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10F6A-3FA0-4448-1BC8-DB8FD508E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SettingWithCopyWarning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8BAB95A-2FB2-2DC8-5BE5-24F08CC0C2C8}"/>
              </a:ext>
            </a:extLst>
          </p:cNvPr>
          <p:cNvGrpSpPr/>
          <p:nvPr/>
        </p:nvGrpSpPr>
        <p:grpSpPr>
          <a:xfrm>
            <a:off x="0" y="2209800"/>
            <a:ext cx="12192000" cy="3181012"/>
            <a:chOff x="0" y="2209800"/>
            <a:chExt cx="12192000" cy="318101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424ADF5-C1BD-7CD3-C027-5222C5E2D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209800"/>
              <a:ext cx="12192000" cy="24384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ECE808D-4A51-134E-7BAB-689959C4C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648200"/>
              <a:ext cx="12192000" cy="7426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3575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21308-DC6A-17F0-C9AA-040742238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SettingWithCopyWarning</a:t>
            </a:r>
            <a:r>
              <a:rPr lang="en-US" dirty="0"/>
              <a:t> (cont.)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6BE9F5D-62B9-65E4-0C2B-75286CAE4852}"/>
              </a:ext>
            </a:extLst>
          </p:cNvPr>
          <p:cNvGrpSpPr/>
          <p:nvPr/>
        </p:nvGrpSpPr>
        <p:grpSpPr>
          <a:xfrm>
            <a:off x="0" y="2225682"/>
            <a:ext cx="12192000" cy="3246539"/>
            <a:chOff x="0" y="2083793"/>
            <a:chExt cx="12192000" cy="324653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124E95D-13A1-43EC-43FB-0D543F5DC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083793"/>
              <a:ext cx="12192000" cy="269041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1CBEFC8-3B2E-73DB-1866-533D00EA9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774206"/>
              <a:ext cx="12192000" cy="5561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1338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2FBAE-C6DF-5C31-5C94-64B9CC005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2.1. View vs. 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C4560-D101-3683-CA24-EE370FF89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View</a:t>
            </a:r>
            <a:r>
              <a:rPr lang="en-US" dirty="0"/>
              <a:t> is the actual DataFrame you want to work with.</a:t>
            </a:r>
          </a:p>
          <a:p>
            <a:r>
              <a:rPr lang="en-US" i="1" dirty="0"/>
              <a:t>Copy</a:t>
            </a:r>
            <a:r>
              <a:rPr lang="en-US" dirty="0"/>
              <a:t> is a copy of that actual DataFrame, which will be thrown away as soon as the operation is done.</a:t>
            </a:r>
          </a:p>
          <a:p>
            <a:endParaRPr lang="en-US" dirty="0"/>
          </a:p>
          <a:p>
            <a:r>
              <a:rPr lang="en-US" b="1" dirty="0" err="1"/>
              <a:t>SettingWithCopyWarning</a:t>
            </a:r>
            <a:r>
              <a:rPr lang="en-US" dirty="0"/>
              <a:t>: you're making changes to might be a `Copy` or a `View`, and pandas can't tell you.</a:t>
            </a:r>
          </a:p>
          <a:p>
            <a:endParaRPr lang="en-US" dirty="0"/>
          </a:p>
          <a:p>
            <a:r>
              <a:rPr lang="en-US" dirty="0"/>
              <a:t>Source of ambiguity: the __</a:t>
            </a:r>
            <a:r>
              <a:rPr lang="en-US" i="1" dirty="0" err="1"/>
              <a:t>getitem</a:t>
            </a:r>
            <a:r>
              <a:rPr lang="en-US" dirty="0"/>
              <a:t>__ operation. Sometimes returns a copy, sometimes a view. No guarantees.</a:t>
            </a:r>
          </a:p>
        </p:txBody>
      </p:sp>
    </p:spTree>
    <p:extLst>
      <p:ext uri="{BB962C8B-B14F-4D97-AF65-F5344CB8AC3E}">
        <p14:creationId xmlns:p14="http://schemas.microsoft.com/office/powerpoint/2010/main" val="254426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44B75-B99C-6A2F-54C8-8367520EC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2.2. </a:t>
            </a:r>
            <a:r>
              <a:rPr lang="en-US" dirty="0" err="1"/>
              <a:t>SettingWithCopyWarning</a:t>
            </a:r>
            <a:r>
              <a:rPr lang="en-US" dirty="0"/>
              <a:t> -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5C392-2562-F403-94C5-3C1D367F4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Combine all chained operations into one single operation using .loc[]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72FDA3-18FC-90BB-7F78-2356CEC39D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278"/>
          <a:stretch/>
        </p:blipFill>
        <p:spPr>
          <a:xfrm>
            <a:off x="0" y="2513036"/>
            <a:ext cx="12192000" cy="1893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7FEE42-E0FD-C1CD-E7F4-A9AB228D14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110" b="8616"/>
          <a:stretch/>
        </p:blipFill>
        <p:spPr>
          <a:xfrm>
            <a:off x="0" y="4406461"/>
            <a:ext cx="12192000" cy="191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94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44B75-B99C-6A2F-54C8-8367520EC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2.2. </a:t>
            </a:r>
            <a:r>
              <a:rPr lang="en-US" dirty="0" err="1"/>
              <a:t>SettingWithCopyWarning</a:t>
            </a:r>
            <a:r>
              <a:rPr lang="en-US" dirty="0"/>
              <a:t> -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5C392-2562-F403-94C5-3C1D367F4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2. Raise an error (good practice!)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28D79E-BA8E-FA70-26A1-1401B7748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7525"/>
            <a:ext cx="12192000" cy="364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852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12116-26C2-6275-AB3C-E352E24CB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Accessors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9794B-1338-9745-93B3-7C210C772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String accessor: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Neat. Is it faster?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372752-AF8E-33A7-FCD4-8524B6E653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108"/>
          <a:stretch/>
        </p:blipFill>
        <p:spPr>
          <a:xfrm>
            <a:off x="2671284" y="2203800"/>
            <a:ext cx="6849431" cy="1563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2C4E0B-2F1C-2E45-F6DE-D59E9AD6B2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5" t="3832" r="47405" b="76924"/>
          <a:stretch/>
        </p:blipFill>
        <p:spPr>
          <a:xfrm>
            <a:off x="0" y="4603521"/>
            <a:ext cx="5400431" cy="5939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E7210D-4245-4A60-FC4E-68681DD1B5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7" t="62703" r="30365" b="18054"/>
          <a:stretch/>
        </p:blipFill>
        <p:spPr>
          <a:xfrm>
            <a:off x="5400430" y="4603521"/>
            <a:ext cx="6791569" cy="5939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202A26-6202-F64F-E491-DE2398D0C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433262"/>
            <a:ext cx="9705628" cy="5144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30AEBD-BDC1-EB6B-D182-D2C2D2622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5628" y="5433262"/>
            <a:ext cx="2486372" cy="5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9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B2CA6-F029-FFFC-FE20-3D7D81396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Tutorial?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4C296-40CF-BCA8-4192-C60DC9A75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Pandas is a powerful tool</a:t>
            </a:r>
          </a:p>
          <a:p>
            <a:r>
              <a:rPr lang="en-US" dirty="0"/>
              <a:t>Inefficient when used incorrectly</a:t>
            </a:r>
          </a:p>
          <a:p>
            <a:r>
              <a:rPr lang="en-US" dirty="0"/>
              <a:t>Significantly improves coding efficiency (writing &amp; running) when mastered</a:t>
            </a:r>
          </a:p>
          <a:p>
            <a:r>
              <a:rPr lang="en-US" dirty="0"/>
              <a:t>Not trivial to use inside a big project (we will see why)</a:t>
            </a:r>
          </a:p>
        </p:txBody>
      </p:sp>
    </p:spTree>
    <p:extLst>
      <p:ext uri="{BB962C8B-B14F-4D97-AF65-F5344CB8AC3E}">
        <p14:creationId xmlns:p14="http://schemas.microsoft.com/office/powerpoint/2010/main" val="351734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12116-26C2-6275-AB3C-E352E24CB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Accessors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9794B-1338-9745-93B3-7C210C772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Datetime accessor: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B6DA70-7C3C-0D7E-A84B-331D4976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53" y="1808352"/>
            <a:ext cx="2403232" cy="20075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9E6AF1-FEE9-FA65-7349-C4BA2FA86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811" y="1812519"/>
            <a:ext cx="4124901" cy="20005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BF1D3D-EB75-E272-26C7-75C0D1E25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045" y="4488850"/>
            <a:ext cx="3515216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24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12116-26C2-6275-AB3C-E352E24CB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Accessors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9794B-1338-9745-93B3-7C210C772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two more accessors:</a:t>
            </a:r>
          </a:p>
          <a:p>
            <a:pPr lvl="1"/>
            <a:r>
              <a:rPr lang="en-US" dirty="0"/>
              <a:t>Cat: handles categorical data</a:t>
            </a:r>
          </a:p>
          <a:p>
            <a:pPr lvl="1"/>
            <a:r>
              <a:rPr lang="en-US" dirty="0"/>
              <a:t>Sparse: handles sparse data</a:t>
            </a:r>
          </a:p>
          <a:p>
            <a:pPr lvl="1"/>
            <a:endParaRPr lang="en-US" dirty="0"/>
          </a:p>
          <a:p>
            <a:r>
              <a:rPr lang="en-US" dirty="0"/>
              <a:t>Not covered in this tutorial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A64B3E-D1D2-7D9B-EE38-7CC37B7F1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899" y="1845734"/>
            <a:ext cx="3200847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487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7937A-7BCC-71FC-C2B9-A9D7D27A7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GroupBy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2D3F95-971E-D12E-A997-0BDB5842D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45734"/>
            <a:ext cx="6106377" cy="19814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E88F78-176B-16F5-E4C3-31DD3BB6F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4096565"/>
            <a:ext cx="7230484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47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7937A-7BCC-71FC-C2B9-A9D7D27A7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GroupBy</a:t>
            </a:r>
            <a:r>
              <a:rPr lang="en-US" dirty="0"/>
              <a:t> 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75C845-530D-C1E0-7B7A-941C4A15B9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16" b="4455"/>
          <a:stretch/>
        </p:blipFill>
        <p:spPr>
          <a:xfrm>
            <a:off x="1097280" y="1805354"/>
            <a:ext cx="8916644" cy="20163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452BDE-F6FD-7187-2773-8C6485C18E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95" b="2695"/>
          <a:stretch/>
        </p:blipFill>
        <p:spPr>
          <a:xfrm>
            <a:off x="1097280" y="3922670"/>
            <a:ext cx="8935697" cy="239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48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7937A-7BCC-71FC-C2B9-A9D7D27A7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GroupBy</a:t>
            </a:r>
            <a:r>
              <a:rPr lang="en-US" dirty="0"/>
              <a:t> (cont.)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76006C-5AB0-5815-2BA6-179A1CDC4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38447"/>
            <a:ext cx="5820587" cy="19338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4ED36F-663D-4BBD-5E89-1022F78B4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4073379"/>
            <a:ext cx="7849695" cy="209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63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3C671-3BEA-54CC-33EE-D9AA54567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Windowing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EFFD4-7D72-85BC-7EB0-04EA485A0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Lets find out the amount of upvotes in each window of 5 days: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9E4475-48FB-7FA7-AD3E-4D4895D445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806"/>
          <a:stretch/>
        </p:blipFill>
        <p:spPr>
          <a:xfrm>
            <a:off x="1151835" y="2252498"/>
            <a:ext cx="9888330" cy="451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D4FA4D-79E8-CA93-E713-EFF18A6661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699"/>
          <a:stretch/>
        </p:blipFill>
        <p:spPr>
          <a:xfrm>
            <a:off x="1151835" y="2704123"/>
            <a:ext cx="9888330" cy="193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53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02B6A-F633-B031-314D-3DC414C8E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Combining Data From Multiple Tables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113CF0-6F91-5EBC-0DA9-28A074380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5734"/>
            <a:ext cx="3705742" cy="4324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657B7F-DF29-F91D-6448-5F8E1BC3DC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027"/>
          <a:stretch/>
        </p:blipFill>
        <p:spPr>
          <a:xfrm>
            <a:off x="3841158" y="2016656"/>
            <a:ext cx="4429743" cy="3028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9810AA-6AA4-97D3-1CA3-447950645E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88" r="1498"/>
          <a:stretch/>
        </p:blipFill>
        <p:spPr>
          <a:xfrm>
            <a:off x="8406318" y="1782245"/>
            <a:ext cx="3467584" cy="771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61F859-E05A-DDC5-3E92-316EA378DC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6318" y="3823261"/>
            <a:ext cx="3467584" cy="10097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DE387D-96F7-8FE0-C287-B0C828E319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6318" y="2670369"/>
            <a:ext cx="3467584" cy="10364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4FAF51-5D41-E0B9-0EDD-14D7BD1478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6318" y="4949543"/>
            <a:ext cx="3467584" cy="12868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62F648-EB68-63DB-9126-87C2F3316F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012" b="54222"/>
          <a:stretch/>
        </p:blipFill>
        <p:spPr>
          <a:xfrm>
            <a:off x="3841157" y="2982257"/>
            <a:ext cx="4429743" cy="4126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54CD0C8-D44D-A1FF-87A5-12ECECEEC8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468" b="28807"/>
          <a:stretch/>
        </p:blipFill>
        <p:spPr>
          <a:xfrm>
            <a:off x="3841156" y="4131713"/>
            <a:ext cx="4429743" cy="3928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4CAAFB-7F43-7CB7-3719-720BFDB993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201" b="28031"/>
          <a:stretch/>
        </p:blipFill>
        <p:spPr>
          <a:xfrm>
            <a:off x="3841156" y="5396105"/>
            <a:ext cx="4429743" cy="39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1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06817-042B-AE03-9F1B-89B26F11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Plotting With Pandas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1F2143-E4D8-9662-4D49-D2DF21689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480" y="1845734"/>
            <a:ext cx="6545040" cy="441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913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06817-042B-AE03-9F1B-89B26F11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Plotting With Pandas 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8B0978-1CD1-8C78-AA31-DBB163CC2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461" y="1805353"/>
            <a:ext cx="6286037" cy="448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949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06817-042B-AE03-9F1B-89B26F11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7.1. Want Interactivity? Pandas-bokeh!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2B984E-081B-7D25-7753-4B9B87396A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0" t="15369" b="24110"/>
          <a:stretch/>
        </p:blipFill>
        <p:spPr>
          <a:xfrm>
            <a:off x="1305170" y="2227386"/>
            <a:ext cx="9941712" cy="3516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8F6D75-65A4-E48B-FF0A-C5F1269ED8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8" r="1293"/>
          <a:stretch/>
        </p:blipFill>
        <p:spPr>
          <a:xfrm>
            <a:off x="3528646" y="2716281"/>
            <a:ext cx="5134708" cy="346841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49F718D-A43A-82D9-2E15-F7C60F4A0677}"/>
              </a:ext>
            </a:extLst>
          </p:cNvPr>
          <p:cNvSpPr/>
          <p:nvPr/>
        </p:nvSpPr>
        <p:spPr>
          <a:xfrm>
            <a:off x="6924430" y="2227386"/>
            <a:ext cx="1023815" cy="351692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65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E2178-D73F-9003-1790-96334DF82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&amp;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A5B1A-A17F-208E-2697-9FAE41703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First hour: Lecture with code snippets</a:t>
            </a:r>
          </a:p>
          <a:p>
            <a:pPr lvl="1"/>
            <a:r>
              <a:rPr lang="en-US" dirty="0"/>
              <a:t>Pandas is Column-Major – why you should care</a:t>
            </a:r>
          </a:p>
          <a:p>
            <a:pPr lvl="1"/>
            <a:r>
              <a:rPr lang="en-US" dirty="0"/>
              <a:t>The dreadful </a:t>
            </a:r>
            <a:r>
              <a:rPr lang="en-US" dirty="0" err="1"/>
              <a:t>SettingWithCopyWarning</a:t>
            </a:r>
            <a:endParaRPr lang="en-US" dirty="0"/>
          </a:p>
          <a:p>
            <a:pPr lvl="1"/>
            <a:r>
              <a:rPr lang="en-US" dirty="0"/>
              <a:t>Accessors</a:t>
            </a:r>
          </a:p>
          <a:p>
            <a:pPr lvl="1"/>
            <a:r>
              <a:rPr lang="en-US" dirty="0" err="1"/>
              <a:t>Groupby</a:t>
            </a:r>
            <a:endParaRPr lang="en-US" dirty="0"/>
          </a:p>
          <a:p>
            <a:pPr lvl="1"/>
            <a:r>
              <a:rPr lang="en-US" dirty="0"/>
              <a:t>Windowing Operations</a:t>
            </a:r>
          </a:p>
          <a:p>
            <a:pPr lvl="1"/>
            <a:r>
              <a:rPr lang="en-US" dirty="0"/>
              <a:t>Merging Tables</a:t>
            </a:r>
          </a:p>
          <a:p>
            <a:pPr lvl="1"/>
            <a:r>
              <a:rPr lang="en-US" dirty="0"/>
              <a:t>Plotting with Pandas</a:t>
            </a:r>
          </a:p>
          <a:p>
            <a:pPr lvl="1"/>
            <a:r>
              <a:rPr lang="en-US" dirty="0" err="1"/>
              <a:t>GeoPandas</a:t>
            </a:r>
            <a:endParaRPr lang="en-US" dirty="0"/>
          </a:p>
          <a:p>
            <a:pPr lvl="1"/>
            <a:r>
              <a:rPr lang="en-US" dirty="0"/>
              <a:t>Using Pandas in your project – practical design pattern</a:t>
            </a:r>
          </a:p>
          <a:p>
            <a:pPr lvl="1"/>
            <a:endParaRPr lang="en-US" dirty="0"/>
          </a:p>
          <a:p>
            <a:r>
              <a:rPr lang="en-US" dirty="0"/>
              <a:t>Second hour: Guided exercise</a:t>
            </a:r>
          </a:p>
        </p:txBody>
      </p:sp>
    </p:spTree>
    <p:extLst>
      <p:ext uri="{BB962C8B-B14F-4D97-AF65-F5344CB8AC3E}">
        <p14:creationId xmlns:p14="http://schemas.microsoft.com/office/powerpoint/2010/main" val="1800079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8F4B8-5A8D-2B71-8D4B-0893521AE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</a:t>
            </a:r>
            <a:r>
              <a:rPr lang="en-US" dirty="0" err="1"/>
              <a:t>GeoPandas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182308-35CD-D95D-A801-28702873F0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462" y="1846263"/>
            <a:ext cx="9791402" cy="4022725"/>
          </a:xfrm>
        </p:spPr>
      </p:pic>
    </p:spTree>
    <p:extLst>
      <p:ext uri="{BB962C8B-B14F-4D97-AF65-F5344CB8AC3E}">
        <p14:creationId xmlns:p14="http://schemas.microsoft.com/office/powerpoint/2010/main" val="4869626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69223-F5D5-06E9-4A1E-BEAC830A3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</a:t>
            </a:r>
            <a:r>
              <a:rPr lang="en-US" dirty="0" err="1"/>
              <a:t>GeoPandas</a:t>
            </a:r>
            <a:r>
              <a:rPr lang="en-US" dirty="0"/>
              <a:t> (cont.)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D77F47-B561-E936-3598-F03674696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790" y="2185543"/>
            <a:ext cx="8097380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602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BC7C8-F63F-63C4-9F11-DFBB171D4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</a:t>
            </a:r>
            <a:r>
              <a:rPr lang="en-US" dirty="0" err="1"/>
              <a:t>GeoPandas</a:t>
            </a:r>
            <a:r>
              <a:rPr lang="en-US" dirty="0"/>
              <a:t> – Coordinate Systems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B88C2F-6A63-F6AE-C8E1-9E97CEDA27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975"/>
          <a:stretch/>
        </p:blipFill>
        <p:spPr>
          <a:xfrm>
            <a:off x="2503180" y="1845734"/>
            <a:ext cx="7395243" cy="27184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600173-A846-660A-B201-E5EF14D025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025"/>
          <a:stretch/>
        </p:blipFill>
        <p:spPr>
          <a:xfrm>
            <a:off x="2503179" y="4564185"/>
            <a:ext cx="7395243" cy="166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80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7BB83-6482-C86E-4F11-BF1F74DF3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8.1. </a:t>
            </a:r>
            <a:r>
              <a:rPr lang="en-US" dirty="0" err="1"/>
              <a:t>GeoPandas</a:t>
            </a:r>
            <a:r>
              <a:rPr lang="en-US" dirty="0"/>
              <a:t> – Geometric 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631DF8-850F-1167-2D17-370DE0BF7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914" y="2152201"/>
            <a:ext cx="9650172" cy="34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3860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58D3A-FB5C-6E06-BA41-76951FB30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8.2. </a:t>
            </a:r>
            <a:r>
              <a:rPr lang="en-US" dirty="0" err="1"/>
              <a:t>GeoPandas</a:t>
            </a:r>
            <a:r>
              <a:rPr lang="en-US" dirty="0"/>
              <a:t> – Plotting Maps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B5A136-7FEC-5592-E41C-AD74B8148E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1"/>
          <a:stretch/>
        </p:blipFill>
        <p:spPr>
          <a:xfrm>
            <a:off x="1105267" y="2511293"/>
            <a:ext cx="3259133" cy="36485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8418A7-91F1-7335-1F93-F2D43B789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2511293"/>
            <a:ext cx="3410426" cy="4858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458B28-AFEE-43B7-5EDD-CEA18D15E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480" y="3008772"/>
            <a:ext cx="5228603" cy="3151105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8E9542C-4D71-73DA-27B8-4AB154108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41118"/>
            <a:ext cx="10058400" cy="4023360"/>
          </a:xfrm>
        </p:spPr>
        <p:txBody>
          <a:bodyPr numCol="2"/>
          <a:lstStyle/>
          <a:p>
            <a:r>
              <a:rPr lang="en-US" dirty="0"/>
              <a:t>Static Maps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Interactive Maps (folium)</a:t>
            </a:r>
          </a:p>
        </p:txBody>
      </p:sp>
    </p:spTree>
    <p:extLst>
      <p:ext uri="{BB962C8B-B14F-4D97-AF65-F5344CB8AC3E}">
        <p14:creationId xmlns:p14="http://schemas.microsoft.com/office/powerpoint/2010/main" val="376048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01596-CB24-470B-28D6-CC9444CA4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8.3. </a:t>
            </a:r>
            <a:r>
              <a:rPr lang="en-US" dirty="0" err="1"/>
              <a:t>GeoPandas</a:t>
            </a:r>
            <a:r>
              <a:rPr lang="en-US" dirty="0"/>
              <a:t> – Spatial Joins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03B72-4AD2-4DB1-ECED-DA4181021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47" y="1931871"/>
            <a:ext cx="5849333" cy="41354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338A64-8580-7A58-1650-2AAF8EA82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633" y="3063428"/>
            <a:ext cx="5833944" cy="187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1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429E9C-FC2C-1307-F1EB-6CFD1BB7E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Pandas in Your Project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77C7BA-520F-4315-E9BE-D14AAA4215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0883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B3952D-79ED-E8A1-DEAE-82D649107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using pandas in a project hard?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36DB81-5B52-E07B-D257-84F122B3A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3857413"/>
            <a:ext cx="10058400" cy="2324555"/>
          </a:xfrm>
        </p:spPr>
        <p:txBody>
          <a:bodyPr>
            <a:normAutofit/>
          </a:bodyPr>
          <a:lstStyle/>
          <a:p>
            <a:r>
              <a:rPr lang="en-US" dirty="0"/>
              <a:t>What are the available columns?</a:t>
            </a:r>
          </a:p>
          <a:p>
            <a:r>
              <a:rPr lang="en-US" dirty="0"/>
              <a:t>Are there other modules that use this data type? How?</a:t>
            </a:r>
          </a:p>
          <a:p>
            <a:r>
              <a:rPr lang="en-US" dirty="0"/>
              <a:t>No help from IDE</a:t>
            </a:r>
          </a:p>
          <a:p>
            <a:r>
              <a:rPr lang="en-US" dirty="0"/>
              <a:t>Must debug</a:t>
            </a:r>
          </a:p>
          <a:p>
            <a:r>
              <a:rPr lang="en-US" dirty="0"/>
              <a:t>Will probably curse and cry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1BB6F0-08D4-F674-AB12-705C88AEA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132" y="2066464"/>
            <a:ext cx="7306695" cy="17909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B8BA05-2C38-3AA4-A945-70DADD3ED5A5}"/>
              </a:ext>
            </a:extLst>
          </p:cNvPr>
          <p:cNvSpPr/>
          <p:nvPr/>
        </p:nvSpPr>
        <p:spPr>
          <a:xfrm>
            <a:off x="3585187" y="4777138"/>
            <a:ext cx="730669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Reminds anyone of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ExperimentData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 😨</a:t>
            </a:r>
          </a:p>
        </p:txBody>
      </p:sp>
    </p:spTree>
    <p:extLst>
      <p:ext uri="{BB962C8B-B14F-4D97-AF65-F5344CB8AC3E}">
        <p14:creationId xmlns:p14="http://schemas.microsoft.com/office/powerpoint/2010/main" val="228924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40908-93DD-8642-738C-CEAC4D1B3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DfWrapper</a:t>
            </a:r>
            <a:r>
              <a:rPr lang="en-US" dirty="0"/>
              <a:t>: A design pattern to overcome some of the difficulties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5F2F4-6F9A-027E-502D-5B32FDD3E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The basic idea</a:t>
            </a:r>
            <a:r>
              <a:rPr lang="en-US" dirty="0"/>
              <a:t>: wrap a raw </a:t>
            </a:r>
            <a:r>
              <a:rPr lang="en-US" dirty="0" err="1"/>
              <a:t>dataframe</a:t>
            </a:r>
            <a:r>
              <a:rPr lang="en-US" dirty="0"/>
              <a:t> object with a class, and assign a set of columns to that class.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CCCC41-DB64-CFCA-E81F-E1D9EC8D9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151" y="2510320"/>
            <a:ext cx="9297698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5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92C03-4CB1-3145-223B-3F5338630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DfWrapper</a:t>
            </a:r>
            <a:r>
              <a:rPr lang="en-US" dirty="0"/>
              <a:t>: Example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9FD4E-1E57-D705-8BCB-EC9A22AB2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847D30-0F0E-73BE-4216-D7D606A3B8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449"/>
          <a:stretch/>
        </p:blipFill>
        <p:spPr>
          <a:xfrm>
            <a:off x="358287" y="1845735"/>
            <a:ext cx="11536385" cy="1961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FEC86E-5471-5551-B651-7DBEA151FA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529" b="37684"/>
          <a:stretch/>
        </p:blipFill>
        <p:spPr>
          <a:xfrm>
            <a:off x="358287" y="3807135"/>
            <a:ext cx="11536385" cy="7659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1AFE73-0711-1307-A9F9-2C2F793499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589"/>
          <a:stretch/>
        </p:blipFill>
        <p:spPr>
          <a:xfrm>
            <a:off x="358287" y="4573042"/>
            <a:ext cx="11536385" cy="161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0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44C1D-8500-2E85-9F1C-B48BC15E2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Dataset: Tech Interviews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26CDE9-F7A0-8895-48E7-90C22F432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04" y="2217737"/>
            <a:ext cx="11234952" cy="241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085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96EFC-A36B-425A-5C18-B001898A6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Go Exercise!</a:t>
            </a:r>
          </a:p>
        </p:txBody>
      </p:sp>
      <p:pic>
        <p:nvPicPr>
          <p:cNvPr id="7170" name="Picture 2" descr="486 Panda Fitness Stock Vectors, Images &amp; Vector Art | Shutterstock">
            <a:extLst>
              <a:ext uri="{FF2B5EF4-FFF2-40B4-BE49-F238E27FC236}">
                <a16:creationId xmlns:a16="http://schemas.microsoft.com/office/drawing/2014/main" id="{6A25FB61-C2AF-2EC4-8502-525456930A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1"/>
          <a:stretch/>
        </p:blipFill>
        <p:spPr bwMode="auto">
          <a:xfrm>
            <a:off x="9237345" y="1895504"/>
            <a:ext cx="1857375" cy="242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4235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D3CA6-9984-EA72-2794-F6332962C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Pandas is Column-Major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935A6-A36D-D9E7-FE75-033C43A9F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Column-major</a:t>
            </a:r>
            <a:r>
              <a:rPr lang="en-US" dirty="0"/>
              <a:t>: consecutive elements in a column are stored next to each other in memory.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Accessing a row is </a:t>
            </a:r>
            <a:r>
              <a:rPr lang="en-US" b="1" dirty="0"/>
              <a:t>50x slower </a:t>
            </a:r>
            <a:r>
              <a:rPr lang="en-US" dirty="0"/>
              <a:t>than accessing a column!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C39A5A-2BD0-9DA8-7DAB-E2FE18A32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923" y="2586155"/>
            <a:ext cx="6011114" cy="22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7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CA6E8-172A-3C4E-51F5-EE17F0544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1.1 Applying a function to all rows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01E70-68A5-112E-1DA3-929396D4F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multiply Experience with Upvotes for each interview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25230F-C96A-E37B-15C9-DB01D66081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748"/>
          <a:stretch/>
        </p:blipFill>
        <p:spPr>
          <a:xfrm>
            <a:off x="3981155" y="3225356"/>
            <a:ext cx="4229690" cy="40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37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1F752-190F-40FB-980B-9A00BD04A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1.1.1. .</a:t>
            </a:r>
            <a:r>
              <a:rPr lang="en-US" dirty="0" err="1"/>
              <a:t>iterrows</a:t>
            </a:r>
            <a:r>
              <a:rPr lang="en-US" dirty="0"/>
              <a:t>() and .</a:t>
            </a:r>
            <a:r>
              <a:rPr lang="en-US" dirty="0" err="1"/>
              <a:t>itertuples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EB375-308B-EF45-9944-7EE6CDB9C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Iterrows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Why so slow?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27CB58-97E5-9427-FD6D-EC5AC1B58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526" y="2232327"/>
            <a:ext cx="8649907" cy="9240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90C6A8-F89D-7E28-4890-A55C0019B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738" y="3429000"/>
            <a:ext cx="5239481" cy="28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96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1F752-190F-40FB-980B-9A00BD04A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1.1.1. .</a:t>
            </a:r>
            <a:r>
              <a:rPr lang="en-US" dirty="0" err="1"/>
              <a:t>iterrows</a:t>
            </a:r>
            <a:r>
              <a:rPr lang="en-US" dirty="0"/>
              <a:t>() and .</a:t>
            </a:r>
            <a:r>
              <a:rPr lang="en-US" dirty="0" err="1"/>
              <a:t>itertuples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EB375-308B-EF45-9944-7EE6CDB9C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Itertuples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changed???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5D41C5-1CC3-9117-100D-B83F2C5DB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001" y="2260166"/>
            <a:ext cx="7582958" cy="962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D4D753-08B2-1F0F-E3BA-284F57C6A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996" y="3940049"/>
            <a:ext cx="5068007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76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DFB18-9AD4-0476-DB8F-FE3923455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1.1.2. .apply(axis=1)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50F0A-138E-88E6-99FA-EDE66B5F4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508174"/>
          </a:xfrm>
        </p:spPr>
        <p:txBody>
          <a:bodyPr/>
          <a:lstStyle/>
          <a:p>
            <a:r>
              <a:rPr lang="en-US" dirty="0"/>
              <a:t>Naïve (but reasonable!) try: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Way worse than </a:t>
            </a:r>
            <a:r>
              <a:rPr lang="en-US" dirty="0" err="1"/>
              <a:t>itertuples</a:t>
            </a:r>
            <a:r>
              <a:rPr lang="en-US" dirty="0"/>
              <a:t>! WHY??</a:t>
            </a:r>
          </a:p>
          <a:p>
            <a:r>
              <a:rPr lang="en-US" dirty="0"/>
              <a:t>apply(axis=1), like </a:t>
            </a:r>
            <a:r>
              <a:rPr lang="en-US" dirty="0" err="1"/>
              <a:t>iterrows</a:t>
            </a:r>
            <a:r>
              <a:rPr lang="en-US" dirty="0"/>
              <a:t>, transforms rows to Series</a:t>
            </a:r>
          </a:p>
          <a:p>
            <a:r>
              <a:rPr lang="en-US" dirty="0"/>
              <a:t>We can partially overcome this: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Still 2-3x worse than </a:t>
            </a:r>
            <a:r>
              <a:rPr lang="en-US" dirty="0" err="1"/>
              <a:t>itertuples</a:t>
            </a:r>
            <a:r>
              <a:rPr lang="en-US" dirty="0"/>
              <a:t>! I have no good explanation.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DFAE3-6CEE-8AC6-0C12-DB756B4E5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232" y="2220118"/>
            <a:ext cx="6163535" cy="8859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2685F1-784E-6DC2-FE50-BF7284C9C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344" y="4496747"/>
            <a:ext cx="5706271" cy="952633"/>
          </a:xfrm>
          <a:prstGeom prst="rect">
            <a:avLst/>
          </a:prstGeom>
        </p:spPr>
      </p:pic>
      <p:pic>
        <p:nvPicPr>
          <p:cNvPr id="3074" name="Picture 2" descr="Confused panda Blank Template - Imgflip">
            <a:extLst>
              <a:ext uri="{FF2B5EF4-FFF2-40B4-BE49-F238E27FC236}">
                <a16:creationId xmlns:a16="http://schemas.microsoft.com/office/drawing/2014/main" id="{0EEF39DC-70AE-4A5E-8B9E-88758E98A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541" y="1520336"/>
            <a:ext cx="280987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72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238</TotalTime>
  <Words>672</Words>
  <Application>Microsoft Office PowerPoint</Application>
  <PresentationFormat>Widescreen</PresentationFormat>
  <Paragraphs>144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Retrospect</vt:lpstr>
      <vt:lpstr>Pandas</vt:lpstr>
      <vt:lpstr>Why This Tutorial?</vt:lpstr>
      <vt:lpstr>Outline &amp; Schedule</vt:lpstr>
      <vt:lpstr>Toy Dataset: Tech Interviews</vt:lpstr>
      <vt:lpstr>1. Pandas is Column-Major</vt:lpstr>
      <vt:lpstr>1.1 Applying a function to all rows</vt:lpstr>
      <vt:lpstr>1.1.1. .iterrows() and .itertuples()</vt:lpstr>
      <vt:lpstr>1.1.1. .iterrows() and .itertuples()</vt:lpstr>
      <vt:lpstr>1.1.2. .apply(axis=1)</vt:lpstr>
      <vt:lpstr>1.1.2. .apply(axis=1) (cont.)</vt:lpstr>
      <vt:lpstr>1.1.3 Converting df to row-major</vt:lpstr>
      <vt:lpstr>1.1.4. Vectorizing</vt:lpstr>
      <vt:lpstr>1.2. Ordering Slicing Operations</vt:lpstr>
      <vt:lpstr>2. SettingWithCopyWarning</vt:lpstr>
      <vt:lpstr>2. SettingWithCopyWarning (cont.)</vt:lpstr>
      <vt:lpstr>2.1. View vs. Copy</vt:lpstr>
      <vt:lpstr>2.2. SettingWithCopyWarning - Solutions</vt:lpstr>
      <vt:lpstr>2.2. SettingWithCopyWarning - Solutions</vt:lpstr>
      <vt:lpstr>3. Accessors</vt:lpstr>
      <vt:lpstr>3. Accessors (cont.)</vt:lpstr>
      <vt:lpstr>3. Accessors (cont.)</vt:lpstr>
      <vt:lpstr>4. GroupBy</vt:lpstr>
      <vt:lpstr>4. GroupBy (cont.)</vt:lpstr>
      <vt:lpstr>4. GroupBy (cont.)</vt:lpstr>
      <vt:lpstr>5. Windowing Operations</vt:lpstr>
      <vt:lpstr>6. Combining Data From Multiple Tables</vt:lpstr>
      <vt:lpstr>7. Plotting With Pandas</vt:lpstr>
      <vt:lpstr>7. Plotting With Pandas (cont.)</vt:lpstr>
      <vt:lpstr>7.1. Want Interactivity? Pandas-bokeh!</vt:lpstr>
      <vt:lpstr>8. GeoPandas</vt:lpstr>
      <vt:lpstr>8. GeoPandas (cont.)</vt:lpstr>
      <vt:lpstr>8. GeoPandas – Coordinate Systems</vt:lpstr>
      <vt:lpstr>8.1. GeoPandas – Geometric Ops</vt:lpstr>
      <vt:lpstr>8.2. GeoPandas – Plotting Maps</vt:lpstr>
      <vt:lpstr>8.3. GeoPandas – Spatial Joins</vt:lpstr>
      <vt:lpstr>Using Pandas in Your Project</vt:lpstr>
      <vt:lpstr>Why is using pandas in a project hard?</vt:lpstr>
      <vt:lpstr>DfWrapper: A design pattern to overcome some of the difficulties</vt:lpstr>
      <vt:lpstr>DfWrapper: Example</vt:lpstr>
      <vt:lpstr>Now Go Exercise!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Pandas</dc:title>
  <dc:creator>yair feldman</dc:creator>
  <cp:lastModifiedBy>yair feldman</cp:lastModifiedBy>
  <cp:revision>3</cp:revision>
  <dcterms:created xsi:type="dcterms:W3CDTF">2022-11-01T18:57:39Z</dcterms:created>
  <dcterms:modified xsi:type="dcterms:W3CDTF">2022-11-01T22:55:40Z</dcterms:modified>
</cp:coreProperties>
</file>